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2" r:id="rId2"/>
    <p:sldId id="284" r:id="rId3"/>
    <p:sldId id="285" r:id="rId4"/>
    <p:sldId id="286" r:id="rId5"/>
    <p:sldId id="288" r:id="rId6"/>
    <p:sldId id="289" r:id="rId7"/>
    <p:sldId id="290" r:id="rId8"/>
    <p:sldId id="293" r:id="rId9"/>
    <p:sldId id="292" r:id="rId10"/>
    <p:sldId id="291" r:id="rId11"/>
    <p:sldId id="296" r:id="rId12"/>
    <p:sldId id="295" r:id="rId13"/>
    <p:sldId id="294" r:id="rId14"/>
    <p:sldId id="298" r:id="rId1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F93"/>
    <a:srgbClr val="FBB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0" autoAdjust="0"/>
    <p:restoredTop sz="86426" autoAdjust="0"/>
  </p:normalViewPr>
  <p:slideViewPr>
    <p:cSldViewPr snapToGrid="0">
      <p:cViewPr varScale="1">
        <p:scale>
          <a:sx n="95" d="100"/>
          <a:sy n="95" d="100"/>
        </p:scale>
        <p:origin x="1020" y="84"/>
      </p:cViewPr>
      <p:guideLst/>
    </p:cSldViewPr>
  </p:slideViewPr>
  <p:outlineViewPr>
    <p:cViewPr>
      <p:scale>
        <a:sx n="33" d="100"/>
        <a:sy n="33" d="100"/>
      </p:scale>
      <p:origin x="0" y="-26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4DF2053-5C6E-42F8-98FE-40887180D06B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C4319F-919B-468A-B7C5-E6D9984DF3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4166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488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0028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483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9246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27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1809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2148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9806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3761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3767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600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40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3739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C4319F-919B-468A-B7C5-E6D9984DF333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6636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252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315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85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40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323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0776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2997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292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666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70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638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7D0C-85F6-4A8F-B311-D4F502818636}" type="datetimeFigureOut">
              <a:rPr lang="en-CA" smtClean="0"/>
              <a:t>2020-01-30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4E31-7B7F-4015-927C-5BD26858B8B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26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.gov.bc.ca/rco/Revenue/index.ht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Fred.vonWestarp@gov.b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8463" y="3015020"/>
            <a:ext cx="7886700" cy="1325563"/>
          </a:xfrm>
        </p:spPr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367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– Presentation Overview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3308869" cy="4667815"/>
          </a:xfrm>
        </p:spPr>
        <p:txBody>
          <a:bodyPr>
            <a:normAutofit fontScale="77500" lnSpcReduction="20000"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CA" dirty="0"/>
              <a:t>Date of Introduction</a:t>
            </a:r>
          </a:p>
          <a:p>
            <a:r>
              <a:rPr lang="en-CA" dirty="0"/>
              <a:t>Acronym</a:t>
            </a:r>
          </a:p>
          <a:p>
            <a:r>
              <a:rPr lang="en-CA" dirty="0"/>
              <a:t>Origin</a:t>
            </a:r>
          </a:p>
          <a:p>
            <a:r>
              <a:rPr lang="en-CA" dirty="0"/>
              <a:t>Pre-PHARM</a:t>
            </a:r>
          </a:p>
          <a:p>
            <a:r>
              <a:rPr lang="en-CA" dirty="0"/>
              <a:t>PHARM</a:t>
            </a:r>
          </a:p>
          <a:p>
            <a:r>
              <a:rPr lang="en-CA" dirty="0"/>
              <a:t>Exemptions</a:t>
            </a:r>
          </a:p>
          <a:p>
            <a:r>
              <a:rPr lang="en-CA" dirty="0"/>
              <a:t>What is ‘Reconciled’</a:t>
            </a:r>
          </a:p>
          <a:p>
            <a:r>
              <a:rPr lang="en-CA" dirty="0"/>
              <a:t>Development Costs</a:t>
            </a:r>
          </a:p>
          <a:p>
            <a:r>
              <a:rPr lang="en-CA" dirty="0"/>
              <a:t>Evidence</a:t>
            </a:r>
          </a:p>
          <a:p>
            <a:r>
              <a:rPr lang="en-CA" dirty="0"/>
              <a:t>Review Process</a:t>
            </a:r>
          </a:p>
          <a:p>
            <a:r>
              <a:rPr lang="en-CA" dirty="0"/>
              <a:t>Key Concepts</a:t>
            </a:r>
          </a:p>
          <a:p>
            <a:r>
              <a:rPr lang="en-CA" dirty="0"/>
              <a:t>Training Opportunities</a:t>
            </a: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522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– Date / Acronym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CA" dirty="0"/>
              <a:t>April 1 2019</a:t>
            </a: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CA" dirty="0"/>
              <a:t>Post-Harvest	</a:t>
            </a:r>
            <a:r>
              <a:rPr lang="en-CA" sz="2000" dirty="0"/>
              <a:t>- After Logging is Complete</a:t>
            </a:r>
          </a:p>
          <a:p>
            <a:r>
              <a:rPr lang="en-CA" dirty="0"/>
              <a:t>Appraisal		</a:t>
            </a:r>
            <a:r>
              <a:rPr lang="en-CA" sz="2000" dirty="0"/>
              <a:t>- The Stumpage</a:t>
            </a:r>
          </a:p>
          <a:p>
            <a:r>
              <a:rPr lang="en-CA" dirty="0"/>
              <a:t>Reconciliation	</a:t>
            </a:r>
            <a:r>
              <a:rPr lang="en-CA" sz="2000" dirty="0"/>
              <a:t>- Billing is based on “Actual” </a:t>
            </a:r>
            <a:r>
              <a:rPr lang="en-CA" sz="2000" dirty="0" err="1"/>
              <a:t>Cutblock</a:t>
            </a:r>
            <a:r>
              <a:rPr lang="en-CA" sz="2000" dirty="0"/>
              <a:t> 				   Conditions Encountered</a:t>
            </a:r>
          </a:p>
          <a:p>
            <a:r>
              <a:rPr lang="en-CA" dirty="0"/>
              <a:t>Model		</a:t>
            </a:r>
            <a:r>
              <a:rPr lang="en-CA" sz="2000" dirty="0"/>
              <a:t>- Policy Framework</a:t>
            </a: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04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- Origins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BA652D-62D1-4567-956A-9502A440B5C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/>
              <a:t>Concept is to move away from ‘Estimates Only’</a:t>
            </a:r>
          </a:p>
          <a:p>
            <a:endParaRPr lang="en-CA"/>
          </a:p>
          <a:p>
            <a:r>
              <a:rPr lang="en-CA"/>
              <a:t>First Launched in the Interior - April 2017</a:t>
            </a:r>
          </a:p>
          <a:p>
            <a:endParaRPr lang="en-CA"/>
          </a:p>
          <a:p>
            <a:r>
              <a:rPr lang="en-CA"/>
              <a:t>Interior Policy was Modified for Coast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710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chemeClr val="accent6">
                    <a:lumMod val="50000"/>
                  </a:schemeClr>
                </a:solidFill>
              </a:rPr>
              <a:t>Pre-PHARM – One Submission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B3B82E-F405-44EA-861E-E3D3D6B01FD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798855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INITIALLY</a:t>
            </a:r>
          </a:p>
          <a:p>
            <a:pPr lvl="1"/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Timber was valued</a:t>
            </a:r>
          </a:p>
          <a:p>
            <a:pPr lvl="1"/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Cutting Area was appraised - (DCs ESTIMATED)</a:t>
            </a:r>
          </a:p>
          <a:p>
            <a:pPr lvl="1"/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Stumpage was Determined</a:t>
            </a:r>
          </a:p>
          <a:p>
            <a:endParaRPr lang="en-CA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LOGGING OCCURS</a:t>
            </a:r>
          </a:p>
          <a:p>
            <a:endParaRPr lang="en-CA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CA" strike="sngStrike" dirty="0">
                <a:solidFill>
                  <a:schemeClr val="accent6">
                    <a:lumMod val="50000"/>
                  </a:schemeClr>
                </a:solidFill>
              </a:rPr>
              <a:t>POST-HARVEST</a:t>
            </a:r>
          </a:p>
          <a:p>
            <a:pPr lvl="1"/>
            <a:r>
              <a:rPr lang="en-CA" dirty="0">
                <a:solidFill>
                  <a:schemeClr val="accent6">
                    <a:lumMod val="50000"/>
                  </a:schemeClr>
                </a:solidFill>
              </a:rPr>
              <a:t>The Stumpage “Estimate” generally remained Unchanged</a:t>
            </a:r>
          </a:p>
        </p:txBody>
      </p:sp>
    </p:spTree>
    <p:extLst>
      <p:ext uri="{BB962C8B-B14F-4D97-AF65-F5344CB8AC3E}">
        <p14:creationId xmlns:p14="http://schemas.microsoft.com/office/powerpoint/2010/main" val="236996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– Two Submissions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9D4625-EFA0-4265-BCB7-7690749FC48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75628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INITIALLY</a:t>
            </a:r>
          </a:p>
          <a:p>
            <a:pPr lvl="1"/>
            <a:r>
              <a:rPr lang="en-CA" dirty="0"/>
              <a:t>Timber is Valued</a:t>
            </a:r>
          </a:p>
          <a:p>
            <a:pPr lvl="1"/>
            <a:r>
              <a:rPr lang="en-CA" dirty="0"/>
              <a:t>Cutting Area is Appraised - (DCs ESTIMATED)</a:t>
            </a:r>
          </a:p>
          <a:p>
            <a:pPr lvl="1"/>
            <a:r>
              <a:rPr lang="en-CA" dirty="0"/>
              <a:t>Stumpage is Determined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r>
              <a:rPr lang="en-CA" dirty="0"/>
              <a:t>LOGGING OCCURS</a:t>
            </a:r>
          </a:p>
          <a:p>
            <a:endParaRPr lang="en-CA" dirty="0"/>
          </a:p>
          <a:p>
            <a:r>
              <a:rPr lang="en-CA" dirty="0"/>
              <a:t>POST-HARVEST</a:t>
            </a:r>
          </a:p>
          <a:p>
            <a:pPr lvl="1"/>
            <a:r>
              <a:rPr lang="en-CA" dirty="0"/>
              <a:t>Appraisal “Re-Calculated” based on Field Conditions</a:t>
            </a:r>
          </a:p>
          <a:p>
            <a:pPr lvl="1"/>
            <a:r>
              <a:rPr lang="en-CA" dirty="0"/>
              <a:t>Stumpage is “Re-Determined”</a:t>
            </a:r>
          </a:p>
          <a:p>
            <a:pPr lvl="1"/>
            <a:r>
              <a:rPr lang="en-CA" dirty="0"/>
              <a:t>Stumpage Billed is “Reconciled” (positive or negative)</a:t>
            </a:r>
          </a:p>
          <a:p>
            <a:endParaRPr lang="en-CA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2534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- Exemptions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8CD410-4C8D-4F28-AA02-B657AF7A118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9453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Pre-PHARM Cutting Authorities</a:t>
            </a:r>
          </a:p>
          <a:p>
            <a:endParaRPr lang="en-CA" dirty="0"/>
          </a:p>
          <a:p>
            <a:r>
              <a:rPr lang="en-CA" dirty="0"/>
              <a:t>Tabular Cutting Authorities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CA" dirty="0"/>
              <a:t> (GBRN, Community Forests, Woodlots, Road CPs, Salvage)</a:t>
            </a:r>
          </a:p>
          <a:p>
            <a:endParaRPr lang="en-CA" dirty="0"/>
          </a:p>
          <a:p>
            <a:r>
              <a:rPr lang="en-CA" dirty="0"/>
              <a:t>BCTS</a:t>
            </a:r>
          </a:p>
        </p:txBody>
      </p:sp>
    </p:spTree>
    <p:extLst>
      <p:ext uri="{BB962C8B-B14F-4D97-AF65-F5344CB8AC3E}">
        <p14:creationId xmlns:p14="http://schemas.microsoft.com/office/powerpoint/2010/main" val="1525802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– “Reconciled”?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7958AA-A2AE-42EF-B371-171DE3AB027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Changes in Harvest Method</a:t>
            </a:r>
          </a:p>
          <a:p>
            <a:r>
              <a:rPr lang="en-CA" dirty="0"/>
              <a:t>Amendments to Merch Cutting Area</a:t>
            </a:r>
          </a:p>
          <a:p>
            <a:r>
              <a:rPr lang="en-CA" dirty="0"/>
              <a:t>Reserve Tree Characteristics / WTP</a:t>
            </a:r>
          </a:p>
          <a:p>
            <a:r>
              <a:rPr lang="en-CA" dirty="0"/>
              <a:t>Changes to TOA (largely development cost)</a:t>
            </a:r>
          </a:p>
          <a:p>
            <a:r>
              <a:rPr lang="en-CA" dirty="0"/>
              <a:t>Changes in Spec Ops</a:t>
            </a:r>
          </a:p>
          <a:p>
            <a:r>
              <a:rPr lang="en-CA" dirty="0"/>
              <a:t>Any Intact </a:t>
            </a:r>
            <a:r>
              <a:rPr lang="en-CA" dirty="0" err="1"/>
              <a:t>Cutblock</a:t>
            </a:r>
            <a:endParaRPr lang="en-CA" dirty="0"/>
          </a:p>
          <a:p>
            <a:r>
              <a:rPr lang="en-CA" dirty="0"/>
              <a:t>Other info required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2990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– Development Costs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D3E628-48EB-43DA-8424-EDD9BB5BB31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Initial - Professional Estimate (generally)</a:t>
            </a:r>
          </a:p>
          <a:p>
            <a:r>
              <a:rPr lang="en-CA" dirty="0"/>
              <a:t>Post-Harvest</a:t>
            </a:r>
          </a:p>
          <a:p>
            <a:pPr lvl="1"/>
            <a:r>
              <a:rPr lang="en-CA" dirty="0"/>
              <a:t>Tabular Costs = actual structure / bank height</a:t>
            </a:r>
          </a:p>
          <a:p>
            <a:pPr lvl="1"/>
            <a:r>
              <a:rPr lang="en-CA" dirty="0"/>
              <a:t>Non Tabular calculated via:</a:t>
            </a:r>
          </a:p>
          <a:p>
            <a:pPr lvl="2"/>
            <a:r>
              <a:rPr lang="en-CA" dirty="0"/>
              <a:t>Materials Cost </a:t>
            </a:r>
          </a:p>
          <a:p>
            <a:pPr lvl="2"/>
            <a:r>
              <a:rPr lang="en-CA" dirty="0"/>
              <a:t>Freight Cost </a:t>
            </a:r>
          </a:p>
          <a:p>
            <a:pPr lvl="2"/>
            <a:r>
              <a:rPr lang="en-CA" dirty="0"/>
              <a:t>Machine hours x BBV (not direct cost)</a:t>
            </a:r>
          </a:p>
          <a:p>
            <a:endParaRPr lang="en-CA" dirty="0"/>
          </a:p>
          <a:p>
            <a:r>
              <a:rPr lang="en-CA" dirty="0"/>
              <a:t>New Procedure for Non-Tabular</a:t>
            </a:r>
          </a:p>
          <a:p>
            <a:r>
              <a:rPr lang="en-CA" dirty="0"/>
              <a:t>All costs must be </a:t>
            </a:r>
            <a:r>
              <a:rPr lang="en-CA" u="sng" dirty="0"/>
              <a:t>SUPPORTED</a:t>
            </a:r>
            <a:r>
              <a:rPr lang="en-CA" dirty="0"/>
              <a:t> by Evidence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6409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- Evidence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CB2A9B-FA7E-4F1C-A978-CECA27B1EDC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81751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Tabular – Physical Bank Height  / Structure (generally)</a:t>
            </a:r>
          </a:p>
          <a:p>
            <a:r>
              <a:rPr lang="en-CA" dirty="0"/>
              <a:t>Non Tabular – Invoices (generally)</a:t>
            </a:r>
          </a:p>
          <a:p>
            <a:r>
              <a:rPr lang="en-CA" dirty="0"/>
              <a:t>Invoices Demonstrate</a:t>
            </a:r>
          </a:p>
          <a:p>
            <a:pPr lvl="1"/>
            <a:r>
              <a:rPr lang="en-CA" dirty="0"/>
              <a:t>Cost of Materials / Freight</a:t>
            </a:r>
          </a:p>
          <a:p>
            <a:pPr lvl="1"/>
            <a:r>
              <a:rPr lang="en-CA" dirty="0"/>
              <a:t>Hours / Equipment Type of Machines</a:t>
            </a:r>
          </a:p>
          <a:p>
            <a:r>
              <a:rPr lang="en-CA" dirty="0"/>
              <a:t>Evidence is Significant Requirement</a:t>
            </a:r>
          </a:p>
          <a:p>
            <a:r>
              <a:rPr lang="en-CA" dirty="0"/>
              <a:t>Impact: Road Crews, Supervisors, Accountants, Planners, and Systems?</a:t>
            </a:r>
          </a:p>
          <a:p>
            <a:r>
              <a:rPr lang="en-CA" dirty="0"/>
              <a:t>Invoices aligned with Policy?</a:t>
            </a:r>
          </a:p>
        </p:txBody>
      </p:sp>
    </p:spTree>
    <p:extLst>
      <p:ext uri="{BB962C8B-B14F-4D97-AF65-F5344CB8AC3E}">
        <p14:creationId xmlns:p14="http://schemas.microsoft.com/office/powerpoint/2010/main" val="2498777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– Review Process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05D772-A25B-4D23-A90B-928D60260B6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Initial is very limited in scope</a:t>
            </a:r>
          </a:p>
          <a:p>
            <a:pPr lvl="1"/>
            <a:r>
              <a:rPr lang="en-CA" dirty="0"/>
              <a:t>Can be used to Store Critical Info?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CA" dirty="0"/>
          </a:p>
          <a:p>
            <a:r>
              <a:rPr lang="en-CA" dirty="0"/>
              <a:t>Post Harvest Review is Full Scope</a:t>
            </a:r>
          </a:p>
          <a:p>
            <a:pPr lvl="1"/>
            <a:r>
              <a:rPr lang="en-CA" dirty="0"/>
              <a:t>First Appraisal Matters</a:t>
            </a:r>
          </a:p>
          <a:p>
            <a:pPr lvl="1"/>
            <a:r>
              <a:rPr lang="en-CA" dirty="0"/>
              <a:t>Burden of Evidence lies on Licensee</a:t>
            </a:r>
          </a:p>
          <a:p>
            <a:pPr lvl="1"/>
            <a:r>
              <a:rPr lang="en-CA" dirty="0"/>
              <a:t>Risk of Change in Stumpage (positive / negative adj.)</a:t>
            </a:r>
          </a:p>
          <a:p>
            <a:pPr lvl="1"/>
            <a:r>
              <a:rPr lang="en-CA" dirty="0"/>
              <a:t>Stronger Professional Reliance</a:t>
            </a:r>
          </a:p>
          <a:p>
            <a:pPr lvl="1"/>
            <a:endParaRPr lang="en-CA" dirty="0"/>
          </a:p>
          <a:p>
            <a:r>
              <a:rPr lang="en-CA" dirty="0"/>
              <a:t>Defining the Review Process requires Collaboration</a:t>
            </a:r>
          </a:p>
        </p:txBody>
      </p:sp>
    </p:spTree>
    <p:extLst>
      <p:ext uri="{BB962C8B-B14F-4D97-AF65-F5344CB8AC3E}">
        <p14:creationId xmlns:p14="http://schemas.microsoft.com/office/powerpoint/2010/main" val="590886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– Key Concepts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1AD5B2-A6AA-4301-B4B8-2706C0050B7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Risk is present for Licensees</a:t>
            </a:r>
          </a:p>
          <a:p>
            <a:r>
              <a:rPr lang="en-CA" dirty="0"/>
              <a:t>First Appraisal isn’t just a place holder</a:t>
            </a:r>
          </a:p>
          <a:p>
            <a:r>
              <a:rPr lang="en-CA" dirty="0"/>
              <a:t>Changes in Stumpage</a:t>
            </a:r>
          </a:p>
          <a:p>
            <a:r>
              <a:rPr lang="en-CA" dirty="0"/>
              <a:t>Organizations may need to change their Process / Software?</a:t>
            </a:r>
          </a:p>
          <a:p>
            <a:r>
              <a:rPr lang="en-CA" dirty="0"/>
              <a:t>Evidence</a:t>
            </a:r>
          </a:p>
          <a:p>
            <a:r>
              <a:rPr lang="en-CA" dirty="0"/>
              <a:t>Moving towards professional reliance trust env.</a:t>
            </a:r>
          </a:p>
        </p:txBody>
      </p:sp>
    </p:spTree>
    <p:extLst>
      <p:ext uri="{BB962C8B-B14F-4D97-AF65-F5344CB8AC3E}">
        <p14:creationId xmlns:p14="http://schemas.microsoft.com/office/powerpoint/2010/main" val="309401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PHARM TRAINING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0E08FB-7998-4BC2-A9BB-4F7A72B6945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Queen Charlotte		JAN 21-22</a:t>
            </a:r>
          </a:p>
          <a:p>
            <a:r>
              <a:rPr lang="en-CA" dirty="0"/>
              <a:t>Chilliwack			FEB 11-12</a:t>
            </a:r>
          </a:p>
          <a:p>
            <a:r>
              <a:rPr lang="en-CA" dirty="0"/>
              <a:t>Campbell River		MAR 03-04</a:t>
            </a:r>
          </a:p>
          <a:p>
            <a:r>
              <a:rPr lang="en-CA" dirty="0"/>
              <a:t>Nanaimo			MAR 18-19</a:t>
            </a:r>
          </a:p>
          <a:p>
            <a:endParaRPr lang="en-CA" dirty="0"/>
          </a:p>
          <a:p>
            <a:r>
              <a:rPr lang="en-CA" dirty="0"/>
              <a:t>Please Support  - Send those who Prepare Appraisals</a:t>
            </a:r>
          </a:p>
          <a:p>
            <a:r>
              <a:rPr lang="en-CA" dirty="0"/>
              <a:t>Opportunity for Joint Ministry / Industry Training</a:t>
            </a:r>
          </a:p>
          <a:p>
            <a:r>
              <a:rPr lang="en-CA" dirty="0"/>
              <a:t>Opportunity to ask the Difficult Questions</a:t>
            </a:r>
          </a:p>
          <a:p>
            <a:r>
              <a:rPr lang="en-CA" dirty="0"/>
              <a:t>Opportunity to discuss Implementation?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0699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5CCC-3750-4972-98B5-0C7EDF34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535F93"/>
                </a:solidFill>
              </a:rPr>
              <a:t>Contact Info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89FCD7-A4D7-42A4-B980-B6A63A23B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533845"/>
            <a:ext cx="7772399" cy="4667815"/>
          </a:xfrm>
        </p:spPr>
        <p:txBody>
          <a:bodyPr>
            <a:normAutofit/>
          </a:bodyPr>
          <a:lstStyle/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C32962-CA4F-440F-9437-950B14E6737A}"/>
              </a:ext>
            </a:extLst>
          </p:cNvPr>
          <p:cNvCxnSpPr/>
          <p:nvPr/>
        </p:nvCxnSpPr>
        <p:spPr>
          <a:xfrm>
            <a:off x="628650" y="1351280"/>
            <a:ext cx="7772400" cy="0"/>
          </a:xfrm>
          <a:prstGeom prst="line">
            <a:avLst/>
          </a:prstGeom>
          <a:ln w="28575">
            <a:solidFill>
              <a:srgbClr val="FBB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4BFD25-9C6D-403D-A020-BA9AF08E077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797922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WEBSITE (training info avail)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hlinkClick r:id="rId3"/>
              </a:rPr>
              <a:t>https://www.for.gov.bc.ca/rco/Revenue/index.htm</a:t>
            </a: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r>
              <a:rPr lang="en-CA" dirty="0"/>
              <a:t>General Questions, Input, Ideas</a:t>
            </a:r>
          </a:p>
          <a:p>
            <a:pPr marL="0" indent="0">
              <a:buNone/>
            </a:pPr>
            <a:r>
              <a:rPr lang="en-CA" dirty="0">
                <a:hlinkClick r:id="rId4"/>
              </a:rPr>
              <a:t>Fred.vonWestarp@gov.bc.ca</a:t>
            </a: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7166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2612</TotalTime>
  <Words>471</Words>
  <Application>Microsoft Office PowerPoint</Application>
  <PresentationFormat>On-screen Show (4:3)</PresentationFormat>
  <Paragraphs>189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PHARM</vt:lpstr>
      <vt:lpstr>PHARM – Presentation Overview</vt:lpstr>
      <vt:lpstr>PHARM – Date / Acronym</vt:lpstr>
      <vt:lpstr>PHARM - Origins</vt:lpstr>
      <vt:lpstr>Pre-PHARM – One Submission</vt:lpstr>
      <vt:lpstr>PHARM – Two Submissions</vt:lpstr>
      <vt:lpstr>PHARM - Exemptions</vt:lpstr>
      <vt:lpstr>PHARM – “Reconciled”?</vt:lpstr>
      <vt:lpstr>PHARM – Development Costs</vt:lpstr>
      <vt:lpstr>PHARM - Evidence</vt:lpstr>
      <vt:lpstr>PHARM – Review Process</vt:lpstr>
      <vt:lpstr>PHARM – Key Concepts</vt:lpstr>
      <vt:lpstr>PHARM TRAINING</vt:lpstr>
      <vt:lpstr>Contact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 Forest Sector Revitalization Initiative</dc:title>
  <dc:creator>Mitchell, Mary FLNR:EX</dc:creator>
  <cp:lastModifiedBy>Beetham, Amy FLNR:EX</cp:lastModifiedBy>
  <cp:revision>45</cp:revision>
  <cp:lastPrinted>2019-11-19T23:59:27Z</cp:lastPrinted>
  <dcterms:created xsi:type="dcterms:W3CDTF">2019-09-27T21:17:34Z</dcterms:created>
  <dcterms:modified xsi:type="dcterms:W3CDTF">2020-01-30T20:06:09Z</dcterms:modified>
</cp:coreProperties>
</file>